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97" r:id="rId6"/>
    <p:sldId id="301" r:id="rId7"/>
    <p:sldId id="298" r:id="rId8"/>
    <p:sldId id="299" r:id="rId9"/>
    <p:sldId id="300" r:id="rId10"/>
    <p:sldId id="302" r:id="rId11"/>
    <p:sldId id="303" r:id="rId12"/>
    <p:sldId id="304" r:id="rId13"/>
    <p:sldId id="308" r:id="rId14"/>
    <p:sldId id="307" r:id="rId15"/>
    <p:sldId id="309" r:id="rId16"/>
    <p:sldId id="306" r:id="rId17"/>
    <p:sldId id="310" r:id="rId18"/>
    <p:sldId id="274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2D1"/>
    <a:srgbClr val="469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DCDE6-7B9B-4341-8DC6-3322D20F5B8B}" v="1" dt="2024-12-12T07:51:50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1E0C9-1B77-4D10-816E-98ABCD30D515}" type="datetimeFigureOut">
              <a:rPr lang="sl-SI" smtClean="0"/>
              <a:t>12. 12. 2024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17AA8-F425-4854-BCF1-0A87563634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562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7658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1942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006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7594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1057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6680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765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528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787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90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882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903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25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8414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F09A-60FA-4699-BB22-1D74AE14F2B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816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DA574-9B6B-1AA3-E4F8-F8EA15A7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8CBAE1A-BB58-B1C8-6AED-D680FA71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5F6B10-ADA9-66FE-BD61-9946B820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86CC-CF76-4004-AAB6-EC4650EAEEC2}" type="datetimeFigureOut">
              <a:rPr lang="sl-SI" smtClean="0"/>
              <a:t>12. 12. 2024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CB7576-7AAA-E814-9E1D-8E95A34C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405BB9F-7D6F-E738-FC98-1A853281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882F-F4D1-4991-AA7E-5BCCB69FA6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432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256FFC-4893-89E0-5048-1959D307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FF813D9-2EC2-9669-FD52-807734376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93BA5C-0FAB-7C96-B6BB-64B6A9D1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86CC-CF76-4004-AAB6-EC4650EAEEC2}" type="datetimeFigureOut">
              <a:rPr lang="sl-SI" smtClean="0"/>
              <a:t>12. 12. 2024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C0524E8-FDBC-6644-0A19-28079321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A0C1CD6-7FC6-CF6F-FBC5-AD272E6E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882F-F4D1-4991-AA7E-5BCCB69FA6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689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AAD81B4-0CF1-5A4D-FABB-E80AFF196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BE6C39A-CC57-49DD-79BD-6E9311325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4DC593B-227A-1F57-F75B-CBB2126E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86CC-CF76-4004-AAB6-EC4650EAEEC2}" type="datetimeFigureOut">
              <a:rPr lang="sl-SI" smtClean="0"/>
              <a:t>12. 12. 2024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032528D-2B00-60A5-F84F-1F3F24A9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68CB876-B7E6-B0CB-1FEA-428CE64E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882F-F4D1-4991-AA7E-5BCCB69FA6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992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A44414-2BB5-2148-A664-ECD480BA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7DA44B-FDB4-63E1-00BE-BB5899313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E0C5C6-7C17-3AFF-7C84-E8B45089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86CC-CF76-4004-AAB6-EC4650EAEEC2}" type="datetimeFigureOut">
              <a:rPr lang="sl-SI" smtClean="0"/>
              <a:t>12. 12. 2024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6EF3AF-8002-6FF0-E442-743CDBDC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C7F72DD-B8BD-6F7C-8396-E72AA56B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882F-F4D1-4991-AA7E-5BCCB69FA6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654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3699AC-F102-F35C-99C0-200741A7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0F4EB85-02A4-8AC7-47A6-1B84F1B6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081B2AF-C16F-DD82-80C0-F23185CD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86CC-CF76-4004-AAB6-EC4650EAEEC2}" type="datetimeFigureOut">
              <a:rPr lang="sl-SI" smtClean="0"/>
              <a:t>12. 12. 2024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80102A3-1B40-3F22-9604-ADFDB2B0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E970E9-86CF-E308-63C8-FEB55973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882F-F4D1-4991-AA7E-5BCCB69FA6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868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93CE0C-C84F-BB67-D2D5-6E8C1FDE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1000BD-DFE4-B5FC-3C03-03AA8C7A6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2A5065D-6106-5F32-CD39-066008684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95CEA09-C36E-EC79-6E4F-9EF618E1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86CC-CF76-4004-AAB6-EC4650EAEEC2}" type="datetimeFigureOut">
              <a:rPr lang="sl-SI" smtClean="0"/>
              <a:t>12. 12. 2024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565742-4BF9-C83E-8AB6-3CA1115D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F954FDF-6FAB-588A-70EC-309C9556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882F-F4D1-4991-AA7E-5BCCB69FA6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613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771F7E-A5D9-0768-1D95-5A3DC2F1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24474F3-D6AD-CF2F-40DF-B7C9B727A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7F24A97-B4EC-E2AC-DD7F-27E014812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9995194-4609-5960-6583-CEEDCACC2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F15D28F-6CF6-9103-C773-E674DFB59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6AD9DC7-9D26-00B1-AEBA-A74D61DE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86CC-CF76-4004-AAB6-EC4650EAEEC2}" type="datetimeFigureOut">
              <a:rPr lang="sl-SI" smtClean="0"/>
              <a:t>12. 12. 2024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8EA0D52-D535-88DB-F4D3-BD4A4659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F2754E5-E49E-7165-AE4A-3F85CFDBD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882F-F4D1-4991-AA7E-5BCCB69FA6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95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72A5C9-C842-A0BD-9BD3-6994CED3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E4319B5-A4FF-3E8C-61B9-9A15AFED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86CC-CF76-4004-AAB6-EC4650EAEEC2}" type="datetimeFigureOut">
              <a:rPr lang="sl-SI" smtClean="0"/>
              <a:t>12. 12. 2024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830F4CA-3BFA-83B3-FF7B-6BCDDEC3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EA77A91-C0BC-3532-DA5D-36CF8D78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882F-F4D1-4991-AA7E-5BCCB69FA6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128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539FB8E-F9A0-D808-BAEC-B492007A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86CC-CF76-4004-AAB6-EC4650EAEEC2}" type="datetimeFigureOut">
              <a:rPr lang="sl-SI" smtClean="0"/>
              <a:t>12. 12. 2024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75DA360-34E4-D9A5-BD30-2C907784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52332A3-4C1A-7979-682D-DBE71B17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882F-F4D1-4991-AA7E-5BCCB69FA6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457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AE5AA7-596D-D3BC-6E53-746EFD96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FBA5F5F-BE7E-7CB3-8E1F-BE576C3E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574F9F8-F077-FBE4-3B59-90588C28C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47A8F13-FDE3-9C43-28AA-72624FF6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86CC-CF76-4004-AAB6-EC4650EAEEC2}" type="datetimeFigureOut">
              <a:rPr lang="sl-SI" smtClean="0"/>
              <a:t>12. 12. 2024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64CC4A4-D6DF-88BF-E682-2BF45151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0788959-C3F6-9F18-4F0B-580F0734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882F-F4D1-4991-AA7E-5BCCB69FA6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86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9DD0D5-CD4D-6B46-DBE4-14C17626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FAD3864-48F4-D4E4-7A64-44977D5D9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113B90F-901D-0848-E626-DCD41AE5D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B68554E-7381-3170-BFBF-4287A5F43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86CC-CF76-4004-AAB6-EC4650EAEEC2}" type="datetimeFigureOut">
              <a:rPr lang="sl-SI" smtClean="0"/>
              <a:t>12. 12. 2024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4BE2AAE-A2AD-DBA6-807A-A2BF4AB4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C23C5CC-A89D-5704-7B5B-46BED179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882F-F4D1-4991-AA7E-5BCCB69FA6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103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72CD826-0230-86E8-ADF8-3AAEE507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E4426CE-22C1-C94A-E0A5-2D7044519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49A8249-72CA-73D8-7279-40F8F1047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F486CC-CF76-4004-AAB6-EC4650EAEEC2}" type="datetimeFigureOut">
              <a:rPr lang="sl-SI" smtClean="0"/>
              <a:t>12. 12. 2024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5F9F26-80DA-E8FB-A0AC-94237A3F0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4A37E49-4BB2-1053-1A95-751C711A1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9882F-F4D1-4991-AA7E-5BCCB69FA6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000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-lex.europa.eu/summary/glossary/human_rights.html" TargetMode="External"/><Relationship Id="rId5" Type="http://schemas.openxmlformats.org/officeDocument/2006/relationships/hyperlink" Target="http://eur-lex.europa.eu/summary/glossary/rule_of_law.html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23077C-79B9-8E44-852B-9161093C7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976" y="3305692"/>
            <a:ext cx="6664915" cy="2327387"/>
          </a:xfrm>
        </p:spPr>
        <p:txBody>
          <a:bodyPr>
            <a:noAutofit/>
          </a:bodyPr>
          <a:lstStyle/>
          <a:p>
            <a:pPr algn="l"/>
            <a:r>
              <a:rPr lang="sl-SI" sz="4000" b="1" dirty="0" err="1">
                <a:solidFill>
                  <a:srgbClr val="1C92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Europske</a:t>
            </a:r>
            <a:r>
              <a:rPr lang="sl-SI" sz="4000" b="1" dirty="0">
                <a:solidFill>
                  <a:srgbClr val="1C92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direktive, </a:t>
            </a:r>
            <a:r>
              <a:rPr lang="sl-SI" sz="4000" b="1" dirty="0" err="1">
                <a:solidFill>
                  <a:srgbClr val="1C92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korištenje</a:t>
            </a:r>
            <a:r>
              <a:rPr lang="sl-SI" sz="4000" b="1" dirty="0">
                <a:solidFill>
                  <a:srgbClr val="1C92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l-SI" sz="4000" b="1" dirty="0" err="1">
                <a:solidFill>
                  <a:srgbClr val="1C92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sredstava</a:t>
            </a:r>
            <a:r>
              <a:rPr lang="sl-SI" sz="4000" b="1" dirty="0">
                <a:solidFill>
                  <a:srgbClr val="1C92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iz EU </a:t>
            </a:r>
            <a:r>
              <a:rPr lang="sl-SI" sz="4000" b="1" dirty="0" err="1">
                <a:solidFill>
                  <a:srgbClr val="1C92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fondova</a:t>
            </a:r>
            <a:r>
              <a:rPr lang="sl-SI" sz="4000" b="1" dirty="0">
                <a:solidFill>
                  <a:srgbClr val="1C92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lang="sl-SI" sz="4000" b="1" dirty="0" err="1">
                <a:solidFill>
                  <a:srgbClr val="1C92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iskustva</a:t>
            </a:r>
            <a:r>
              <a:rPr lang="sl-SI" sz="4000" b="1" dirty="0">
                <a:solidFill>
                  <a:srgbClr val="1C92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JKP Slovenije</a:t>
            </a:r>
            <a:br>
              <a:rPr lang="sl-SI" sz="3600" dirty="0">
                <a:solidFill>
                  <a:srgbClr val="469B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sl-SI" sz="3600" dirty="0">
                <a:solidFill>
                  <a:srgbClr val="469B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469B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XXIII. </a:t>
            </a:r>
            <a:r>
              <a:rPr lang="sl-SI" sz="2000" dirty="0" err="1">
                <a:solidFill>
                  <a:srgbClr val="469B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Skupština</a:t>
            </a:r>
            <a:r>
              <a:rPr lang="sl-SI" sz="2000" dirty="0">
                <a:solidFill>
                  <a:srgbClr val="469B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Udruženja </a:t>
            </a:r>
            <a:r>
              <a:rPr lang="sl-SI" sz="2000" dirty="0" err="1">
                <a:solidFill>
                  <a:srgbClr val="469B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preduzeća</a:t>
            </a:r>
            <a:r>
              <a:rPr lang="sl-SI" sz="2000" dirty="0">
                <a:solidFill>
                  <a:srgbClr val="469B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komunalne </a:t>
            </a:r>
            <a:r>
              <a:rPr lang="sl-SI" sz="2000" dirty="0" err="1">
                <a:solidFill>
                  <a:srgbClr val="469B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privrede</a:t>
            </a:r>
            <a:r>
              <a:rPr lang="sl-SI" sz="2000" dirty="0">
                <a:solidFill>
                  <a:srgbClr val="469B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 </a:t>
            </a:r>
            <a:r>
              <a:rPr lang="sl-SI" sz="2000" dirty="0" err="1">
                <a:solidFill>
                  <a:srgbClr val="469B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FBiH</a:t>
            </a:r>
            <a:endParaRPr lang="en-SI" sz="2000" dirty="0">
              <a:solidFill>
                <a:srgbClr val="469B3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50621B-0D0F-0C44-AEA1-2123306D7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976" y="5633079"/>
            <a:ext cx="7508294" cy="834758"/>
          </a:xfrm>
        </p:spPr>
        <p:txBody>
          <a:bodyPr>
            <a:noAutofit/>
          </a:bodyPr>
          <a:lstStyle/>
          <a:p>
            <a:pPr algn="l"/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Sebastijan Zupanc</a:t>
            </a:r>
          </a:p>
          <a:p>
            <a:pPr algn="l"/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 Komore komunalne </a:t>
            </a:r>
            <a:r>
              <a:rPr lang="sl-SI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privrede</a:t>
            </a: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Slovenije</a:t>
            </a:r>
            <a:endParaRPr lang="en-SI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2A6B5-92C9-1E4F-AD97-92CB20D0F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59"/>
          <a:stretch/>
        </p:blipFill>
        <p:spPr>
          <a:xfrm>
            <a:off x="7427291" y="56015"/>
            <a:ext cx="4764709" cy="6745970"/>
          </a:xfrm>
          <a:prstGeom prst="rect">
            <a:avLst/>
          </a:prstGeom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id="{6689A634-E6F7-2806-4678-70F19261A5E4}"/>
              </a:ext>
            </a:extLst>
          </p:cNvPr>
          <p:cNvSpPr txBox="1">
            <a:spLocks/>
          </p:cNvSpPr>
          <p:nvPr/>
        </p:nvSpPr>
        <p:spPr>
          <a:xfrm>
            <a:off x="520464" y="1847759"/>
            <a:ext cx="6753127" cy="834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Sarajevo, 12</a:t>
            </a:r>
            <a:r>
              <a:rPr lang="en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lang="en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SI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CEA339A8-99A8-DEC1-3CF6-D19C278A2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30977" cy="20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7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61D8D79B-1A97-3A6B-C06B-8236CEA11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20000"/>
          </a:blip>
          <a:srcRect r="15659" b="1595"/>
          <a:stretch/>
        </p:blipFill>
        <p:spPr>
          <a:xfrm>
            <a:off x="8036041" y="1012428"/>
            <a:ext cx="4155959" cy="5790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76B6D-514F-1F44-BB3E-DE22B9AD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428"/>
          </a:xfrm>
          <a:solidFill>
            <a:srgbClr val="1C92D1"/>
          </a:solidFill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S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2D619-676E-6E41-830A-2739CE201DF5}"/>
              </a:ext>
            </a:extLst>
          </p:cNvPr>
          <p:cNvSpPr txBox="1"/>
          <p:nvPr/>
        </p:nvSpPr>
        <p:spPr>
          <a:xfrm>
            <a:off x="488594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4115D841-79E8-47AA-6767-EEDB7A501C1A}"/>
              </a:ext>
            </a:extLst>
          </p:cNvPr>
          <p:cNvSpPr txBox="1">
            <a:spLocks/>
          </p:cNvSpPr>
          <p:nvPr/>
        </p:nvSpPr>
        <p:spPr>
          <a:xfrm>
            <a:off x="363720" y="1469500"/>
            <a:ext cx="6442066" cy="5143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Slika 2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7ED92CF-B963-CAC4-0F47-5FD81FF3E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704" y="-155319"/>
            <a:ext cx="2450404" cy="130784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A2E1FDA-AFDE-8F89-A2E5-F7BA934CC2D9}"/>
              </a:ext>
            </a:extLst>
          </p:cNvPr>
          <p:cNvSpPr txBox="1"/>
          <p:nvPr/>
        </p:nvSpPr>
        <p:spPr>
          <a:xfrm>
            <a:off x="537563" y="231719"/>
            <a:ext cx="8896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Okolinski ciljevi gospodarenja komunalnim otpadom</a:t>
            </a:r>
            <a:endParaRPr lang="sl-SI" sz="2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F25AD47-44FB-032B-F05B-FCBBE8C24298}"/>
              </a:ext>
            </a:extLst>
          </p:cNvPr>
          <p:cNvSpPr txBox="1">
            <a:spLocks/>
          </p:cNvSpPr>
          <p:nvPr/>
        </p:nvSpPr>
        <p:spPr>
          <a:xfrm>
            <a:off x="447028" y="1463713"/>
            <a:ext cx="9855815" cy="280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0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D61E6875-828E-E94A-6BC0-B00650ED4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67"/>
          <a:stretch/>
        </p:blipFill>
        <p:spPr>
          <a:xfrm>
            <a:off x="599866" y="1036742"/>
            <a:ext cx="8227263" cy="57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6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8E7B9392-6545-DF03-418B-F5931128A9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r="15659"/>
          <a:stretch/>
        </p:blipFill>
        <p:spPr>
          <a:xfrm flipH="1">
            <a:off x="46892" y="1004572"/>
            <a:ext cx="4172505" cy="5853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76B6D-514F-1F44-BB3E-DE22B9AD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428"/>
          </a:xfrm>
          <a:solidFill>
            <a:srgbClr val="1C92D1"/>
          </a:solidFill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S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2D619-676E-6E41-830A-2739CE201DF5}"/>
              </a:ext>
            </a:extLst>
          </p:cNvPr>
          <p:cNvSpPr txBox="1"/>
          <p:nvPr/>
        </p:nvSpPr>
        <p:spPr>
          <a:xfrm>
            <a:off x="488594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4115D841-79E8-47AA-6767-EEDB7A501C1A}"/>
              </a:ext>
            </a:extLst>
          </p:cNvPr>
          <p:cNvSpPr txBox="1">
            <a:spLocks/>
          </p:cNvSpPr>
          <p:nvPr/>
        </p:nvSpPr>
        <p:spPr>
          <a:xfrm>
            <a:off x="363720" y="1469500"/>
            <a:ext cx="6442066" cy="5143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Slika 2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7ED92CF-B963-CAC4-0F47-5FD81FF3E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704" y="-155319"/>
            <a:ext cx="2450404" cy="130784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A2E1FDA-AFDE-8F89-A2E5-F7BA934CC2D9}"/>
              </a:ext>
            </a:extLst>
          </p:cNvPr>
          <p:cNvSpPr txBox="1"/>
          <p:nvPr/>
        </p:nvSpPr>
        <p:spPr>
          <a:xfrm>
            <a:off x="285788" y="109152"/>
            <a:ext cx="88961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Financijska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pomoć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budućim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članicama i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punopravnim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članicama EU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F25AD47-44FB-032B-F05B-FCBBE8C24298}"/>
              </a:ext>
            </a:extLst>
          </p:cNvPr>
          <p:cNvSpPr txBox="1">
            <a:spLocks/>
          </p:cNvSpPr>
          <p:nvPr/>
        </p:nvSpPr>
        <p:spPr>
          <a:xfrm>
            <a:off x="447028" y="1463713"/>
            <a:ext cx="9855815" cy="280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0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55D5D1F-1327-CD20-9046-4A55E7C98A16}"/>
              </a:ext>
            </a:extLst>
          </p:cNvPr>
          <p:cNvSpPr txBox="1"/>
          <p:nvPr/>
        </p:nvSpPr>
        <p:spPr>
          <a:xfrm>
            <a:off x="285788" y="960600"/>
            <a:ext cx="1185932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IPA III: Instrument </a:t>
            </a:r>
            <a:r>
              <a:rPr lang="sl-SI" sz="20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pretpristupne</a:t>
            </a:r>
            <a:r>
              <a:rPr lang="sl-SI" sz="20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pomoći</a:t>
            </a:r>
            <a:r>
              <a:rPr lang="sl-SI" sz="20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(2021-2027)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Proračun za 7-godišnji program iznosi </a:t>
            </a:r>
            <a:r>
              <a:rPr lang="sl-SI" sz="20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14,162 milijarde EUR za 8 </a:t>
            </a:r>
            <a:r>
              <a:rPr lang="sl-SI" sz="20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zemalja</a:t>
            </a:r>
            <a:r>
              <a:rPr lang="sl-SI" sz="20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(Albanija, Bosna i Hercegovina,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Island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, Kosovo,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Crna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Gora,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Sjeverna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Makedonija, Srbija i Turska). </a:t>
            </a: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Njegov </a:t>
            </a:r>
            <a:r>
              <a:rPr lang="sl-SI" sz="20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opšti</a:t>
            </a:r>
            <a:r>
              <a:rPr lang="sl-SI" sz="20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cilj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l-SI" sz="20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pomoći</a:t>
            </a:r>
            <a:r>
              <a:rPr lang="sl-SI" sz="20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korisnicima</a:t>
            </a:r>
            <a:r>
              <a:rPr lang="sl-SI" sz="20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IPA III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da se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usklade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pravilima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standardima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, politikama i praksama EU-a kako bi se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pripremili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za članstvo u EU-u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promicanjem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političkih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, institucionalnih, pravnih, administrativnih, društvenih i gospodarskih reformi. </a:t>
            </a:r>
          </a:p>
          <a:p>
            <a:endParaRPr lang="sl-SI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Postavlja </a:t>
            </a:r>
            <a:r>
              <a:rPr lang="sl-SI" sz="20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specifične </a:t>
            </a:r>
            <a:r>
              <a:rPr lang="sl-SI" sz="20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ciljeve</a:t>
            </a:r>
            <a:r>
              <a:rPr lang="sl-SI" sz="20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za:</a:t>
            </a: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EU </a:t>
            </a:r>
            <a:r>
              <a:rPr lang="sl-SI" sz="20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fondovi</a:t>
            </a:r>
            <a:r>
              <a:rPr lang="sl-SI" sz="20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članice </a:t>
            </a:r>
            <a:r>
              <a:rPr lang="sl-SI" sz="1900" dirty="0">
                <a:latin typeface="Arial" panose="020B0604020202020204" pitchFamily="34" charset="0"/>
                <a:cs typeface="Arial" panose="020B0604020202020204" pitchFamily="34" charset="0"/>
              </a:rPr>
              <a:t>(Kohezija, centralizirani </a:t>
            </a:r>
            <a:r>
              <a:rPr lang="sl-SI" sz="1900" dirty="0" err="1">
                <a:latin typeface="Arial" panose="020B0604020202020204" pitchFamily="34" charset="0"/>
                <a:cs typeface="Arial" panose="020B0604020202020204" pitchFamily="34" charset="0"/>
              </a:rPr>
              <a:t>natječaji</a:t>
            </a:r>
            <a:r>
              <a:rPr lang="sl-SI" sz="1900" dirty="0">
                <a:latin typeface="Arial" panose="020B0604020202020204" pitchFamily="34" charset="0"/>
                <a:cs typeface="Arial" panose="020B0604020202020204" pitchFamily="34" charset="0"/>
              </a:rPr>
              <a:t> ...). Iznos </a:t>
            </a:r>
            <a:r>
              <a:rPr lang="sl-SI" sz="1900" dirty="0" err="1">
                <a:latin typeface="Arial" panose="020B0604020202020204" pitchFamily="34" charset="0"/>
                <a:cs typeface="Arial" panose="020B0604020202020204" pitchFamily="34" charset="0"/>
              </a:rPr>
              <a:t>ovisi</a:t>
            </a:r>
            <a:r>
              <a:rPr lang="sl-SI" sz="1900" dirty="0">
                <a:latin typeface="Arial" panose="020B0604020202020204" pitchFamily="34" charset="0"/>
                <a:cs typeface="Arial" panose="020B0604020202020204" pitchFamily="34" charset="0"/>
              </a:rPr>
              <a:t> o  </a:t>
            </a:r>
            <a:r>
              <a:rPr lang="sl-SI" sz="1900" dirty="0" err="1">
                <a:latin typeface="Arial" panose="020B0604020202020204" pitchFamily="34" charset="0"/>
                <a:cs typeface="Arial" panose="020B0604020202020204" pitchFamily="34" charset="0"/>
              </a:rPr>
              <a:t>financijskoj</a:t>
            </a:r>
            <a:r>
              <a:rPr lang="sl-SI" sz="1900">
                <a:latin typeface="Arial" panose="020B0604020202020204" pitchFamily="34" charset="0"/>
                <a:cs typeface="Arial" panose="020B0604020202020204" pitchFamily="34" charset="0"/>
              </a:rPr>
              <a:t> perspektivi EU.</a:t>
            </a:r>
            <a:endParaRPr lang="sl-SI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3377B3E9-D33E-92F2-004A-551591E64E26}"/>
              </a:ext>
            </a:extLst>
          </p:cNvPr>
          <p:cNvSpPr/>
          <p:nvPr/>
        </p:nvSpPr>
        <p:spPr>
          <a:xfrm>
            <a:off x="363720" y="3929974"/>
            <a:ext cx="3772369" cy="2207970"/>
          </a:xfrm>
          <a:prstGeom prst="rect">
            <a:avLst/>
          </a:prstGeom>
          <a:solidFill>
            <a:srgbClr val="1C92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9D5FEE50-72CF-2113-9007-B455903AAEEE}"/>
              </a:ext>
            </a:extLst>
          </p:cNvPr>
          <p:cNvSpPr/>
          <p:nvPr/>
        </p:nvSpPr>
        <p:spPr>
          <a:xfrm>
            <a:off x="4214021" y="3915686"/>
            <a:ext cx="3204077" cy="1283766"/>
          </a:xfrm>
          <a:prstGeom prst="rect">
            <a:avLst/>
          </a:prstGeom>
          <a:solidFill>
            <a:srgbClr val="469B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A1EB1D32-D227-D12B-7D84-9A83CB1F5895}"/>
              </a:ext>
            </a:extLst>
          </p:cNvPr>
          <p:cNvSpPr/>
          <p:nvPr/>
        </p:nvSpPr>
        <p:spPr>
          <a:xfrm>
            <a:off x="7496029" y="3921939"/>
            <a:ext cx="2265947" cy="2224039"/>
          </a:xfrm>
          <a:prstGeom prst="rect">
            <a:avLst/>
          </a:prstGeom>
          <a:solidFill>
            <a:srgbClr val="1C92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D6688807-6A9D-9962-3585-5DEF03842B2F}"/>
              </a:ext>
            </a:extLst>
          </p:cNvPr>
          <p:cNvSpPr/>
          <p:nvPr/>
        </p:nvSpPr>
        <p:spPr>
          <a:xfrm>
            <a:off x="4214021" y="5319578"/>
            <a:ext cx="3198797" cy="818366"/>
          </a:xfrm>
          <a:prstGeom prst="rect">
            <a:avLst/>
          </a:prstGeom>
          <a:solidFill>
            <a:srgbClr val="469B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A9886D78-1727-333A-4C38-EC84752CA1C5}"/>
              </a:ext>
            </a:extLst>
          </p:cNvPr>
          <p:cNvSpPr/>
          <p:nvPr/>
        </p:nvSpPr>
        <p:spPr>
          <a:xfrm>
            <a:off x="9850543" y="3916280"/>
            <a:ext cx="1977736" cy="2221664"/>
          </a:xfrm>
          <a:prstGeom prst="rect">
            <a:avLst/>
          </a:prstGeom>
          <a:solidFill>
            <a:srgbClr val="1C92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29E0270-801D-389A-FC40-EA540884BEA9}"/>
              </a:ext>
            </a:extLst>
          </p:cNvPr>
          <p:cNvSpPr txBox="1"/>
          <p:nvPr/>
        </p:nvSpPr>
        <p:spPr>
          <a:xfrm>
            <a:off x="597246" y="4359763"/>
            <a:ext cx="34520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jačanje 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pravne države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demokratije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ljudskih prava 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gospodarskog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društvenog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razvoja</a:t>
            </a:r>
            <a:endParaRPr lang="sl-SI" sz="2000" dirty="0">
              <a:solidFill>
                <a:schemeClr val="bg1"/>
              </a:solidFill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340E1A7E-CFD1-FF3C-6894-E938EE778E3F}"/>
              </a:ext>
            </a:extLst>
          </p:cNvPr>
          <p:cNvSpPr txBox="1"/>
          <p:nvPr/>
        </p:nvSpPr>
        <p:spPr>
          <a:xfrm>
            <a:off x="3835852" y="3947959"/>
            <a:ext cx="305736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sl-SI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jačanje efikasne javne uprave, strukturne reforme i dobro upravljanje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BCDEE707-E305-A85E-CDBE-11420CDDFF09}"/>
              </a:ext>
            </a:extLst>
          </p:cNvPr>
          <p:cNvSpPr txBox="1"/>
          <p:nvPr/>
        </p:nvSpPr>
        <p:spPr>
          <a:xfrm>
            <a:off x="4291201" y="5382996"/>
            <a:ext cx="303305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formuliranje pravila, standarda, politika i praksi</a:t>
            </a:r>
            <a:endParaRPr lang="sl-SI" sz="1900" dirty="0">
              <a:solidFill>
                <a:schemeClr val="bg1"/>
              </a:solidFill>
            </a:endParaRP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D3939B73-FC44-B22E-585E-9A2BD38F7950}"/>
              </a:ext>
            </a:extLst>
          </p:cNvPr>
          <p:cNvSpPr txBox="1"/>
          <p:nvPr/>
        </p:nvSpPr>
        <p:spPr>
          <a:xfrm>
            <a:off x="7639645" y="4359762"/>
            <a:ext cx="21223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promicanje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zaštite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okoliša i </a:t>
            </a: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niskougljičnog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gospodarstva</a:t>
            </a:r>
            <a:endParaRPr lang="sl-SI" sz="2000" dirty="0">
              <a:solidFill>
                <a:schemeClr val="bg1"/>
              </a:solidFill>
            </a:endParaRP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D443B9EF-F7CC-0785-1626-478BA8C62A55}"/>
              </a:ext>
            </a:extLst>
          </p:cNvPr>
          <p:cNvSpPr txBox="1"/>
          <p:nvPr/>
        </p:nvSpPr>
        <p:spPr>
          <a:xfrm>
            <a:off x="9978193" y="4218350"/>
            <a:ext cx="20930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teritorijalne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kohezije i </a:t>
            </a: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prekogranične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suradnje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34" name="Slika 33" descr="Slika, ki vsebuje besede grafika, sličica, grafično oblikovanje, simbol&#10;&#10;Opis je samodejno ustvarjen">
            <a:extLst>
              <a:ext uri="{FF2B5EF4-FFF2-40B4-BE49-F238E27FC236}">
                <a16:creationId xmlns:a16="http://schemas.microsoft.com/office/drawing/2014/main" id="{9777551E-9929-CCAE-0CC6-DAF71DC3165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6" t="29028" r="4011" b="28332"/>
          <a:stretch/>
        </p:blipFill>
        <p:spPr>
          <a:xfrm>
            <a:off x="9071388" y="1104680"/>
            <a:ext cx="2834824" cy="28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8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8E7B9392-6545-DF03-418B-F5931128A9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r="15659"/>
          <a:stretch/>
        </p:blipFill>
        <p:spPr>
          <a:xfrm flipH="1">
            <a:off x="46892" y="1004572"/>
            <a:ext cx="4172505" cy="5853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76B6D-514F-1F44-BB3E-DE22B9AD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428"/>
          </a:xfrm>
          <a:solidFill>
            <a:srgbClr val="1C92D1"/>
          </a:solidFill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S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2D619-676E-6E41-830A-2739CE201DF5}"/>
              </a:ext>
            </a:extLst>
          </p:cNvPr>
          <p:cNvSpPr txBox="1"/>
          <p:nvPr/>
        </p:nvSpPr>
        <p:spPr>
          <a:xfrm>
            <a:off x="488594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4115D841-79E8-47AA-6767-EEDB7A501C1A}"/>
              </a:ext>
            </a:extLst>
          </p:cNvPr>
          <p:cNvSpPr txBox="1">
            <a:spLocks/>
          </p:cNvSpPr>
          <p:nvPr/>
        </p:nvSpPr>
        <p:spPr>
          <a:xfrm>
            <a:off x="363720" y="1469500"/>
            <a:ext cx="6442066" cy="5143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Slika 2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7ED92CF-B963-CAC4-0F47-5FD81FF3E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704" y="-155319"/>
            <a:ext cx="2450404" cy="130784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A2E1FDA-AFDE-8F89-A2E5-F7BA934CC2D9}"/>
              </a:ext>
            </a:extLst>
          </p:cNvPr>
          <p:cNvSpPr txBox="1"/>
          <p:nvPr/>
        </p:nvSpPr>
        <p:spPr>
          <a:xfrm>
            <a:off x="537563" y="231719"/>
            <a:ext cx="8896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Pretpristupni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pregovori ključni su za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uspješnu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tranziciju</a:t>
            </a:r>
            <a:endParaRPr lang="sl-SI" sz="2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F25AD47-44FB-032B-F05B-FCBBE8C24298}"/>
              </a:ext>
            </a:extLst>
          </p:cNvPr>
          <p:cNvSpPr txBox="1">
            <a:spLocks/>
          </p:cNvSpPr>
          <p:nvPr/>
        </p:nvSpPr>
        <p:spPr>
          <a:xfrm>
            <a:off x="447028" y="1463713"/>
            <a:ext cx="9855815" cy="280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0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55D5D1F-1327-CD20-9046-4A55E7C98A16}"/>
              </a:ext>
            </a:extLst>
          </p:cNvPr>
          <p:cNvSpPr txBox="1"/>
          <p:nvPr/>
        </p:nvSpPr>
        <p:spPr>
          <a:xfrm>
            <a:off x="537563" y="1472828"/>
            <a:ext cx="105981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Pregovarajte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sl-SI" sz="22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sl-SI" sz="22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dužim</a:t>
            </a:r>
            <a:r>
              <a:rPr lang="sl-SI" sz="22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prijelaznim</a:t>
            </a:r>
            <a:r>
              <a:rPr lang="sl-SI" sz="22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periodima</a:t>
            </a:r>
            <a:r>
              <a:rPr lang="sl-SI" sz="22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kako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biste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postigli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ekološke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ciljeve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2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Smanjenje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očekivanih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ekoloških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ciljeva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2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Povezivanje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postizanja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ekoloških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ciljeva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s EU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fondovima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(kohezija ...).</a:t>
            </a:r>
          </a:p>
          <a:p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Hrvatska je bila </a:t>
            </a:r>
            <a:r>
              <a:rPr lang="sl-SI" sz="22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uspješnija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od Slovenije. Ostale zemlje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zapadnog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Balkana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moraju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biti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još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bolje.</a:t>
            </a:r>
          </a:p>
          <a:p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završetka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pregovora,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praktički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nemoguće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dobiti dodatne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ustupke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od EU.</a:t>
            </a:r>
          </a:p>
          <a:p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Ukoliko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dogovoreni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ciljevi</a:t>
            </a:r>
            <a:r>
              <a:rPr lang="sl-SI" sz="22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sl-SI" sz="22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ostvare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slijede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opomene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tužbe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novčane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kazne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Slika 3" descr="Slika, ki vsebuje besede grafika, pisava, logotip, grafično oblikovanje&#10;&#10;Opis je samodejno ustvarjen">
            <a:extLst>
              <a:ext uri="{FF2B5EF4-FFF2-40B4-BE49-F238E27FC236}">
                <a16:creationId xmlns:a16="http://schemas.microsoft.com/office/drawing/2014/main" id="{E0030049-848B-9048-BEC8-2F3C1A8AC6D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8" t="6615" r="26909" b="50349"/>
          <a:stretch/>
        </p:blipFill>
        <p:spPr>
          <a:xfrm>
            <a:off x="8131796" y="1582953"/>
            <a:ext cx="4013312" cy="3735016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4B8DC17F-E222-A7D0-2059-B84D18ADA7D7}"/>
              </a:ext>
            </a:extLst>
          </p:cNvPr>
          <p:cNvSpPr/>
          <p:nvPr/>
        </p:nvSpPr>
        <p:spPr>
          <a:xfrm>
            <a:off x="0" y="5748398"/>
            <a:ext cx="12191779" cy="1125799"/>
          </a:xfrm>
          <a:prstGeom prst="rect">
            <a:avLst/>
          </a:prstGeom>
          <a:solidFill>
            <a:srgbClr val="1C9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3200" dirty="0">
              <a:solidFill>
                <a:srgbClr val="469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2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6B6D-514F-1F44-BB3E-DE22B9AD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428"/>
          </a:xfrm>
          <a:solidFill>
            <a:srgbClr val="1C92D1"/>
          </a:solidFill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S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2D619-676E-6E41-830A-2739CE201DF5}"/>
              </a:ext>
            </a:extLst>
          </p:cNvPr>
          <p:cNvSpPr txBox="1"/>
          <p:nvPr/>
        </p:nvSpPr>
        <p:spPr>
          <a:xfrm>
            <a:off x="488594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4115D841-79E8-47AA-6767-EEDB7A501C1A}"/>
              </a:ext>
            </a:extLst>
          </p:cNvPr>
          <p:cNvSpPr txBox="1">
            <a:spLocks/>
          </p:cNvSpPr>
          <p:nvPr/>
        </p:nvSpPr>
        <p:spPr>
          <a:xfrm>
            <a:off x="363720" y="1469500"/>
            <a:ext cx="6442066" cy="5143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Slika 2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7ED92CF-B963-CAC4-0F47-5FD81FF3E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704" y="-155319"/>
            <a:ext cx="2450404" cy="130784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A2E1FDA-AFDE-8F89-A2E5-F7BA934CC2D9}"/>
              </a:ext>
            </a:extLst>
          </p:cNvPr>
          <p:cNvSpPr txBox="1"/>
          <p:nvPr/>
        </p:nvSpPr>
        <p:spPr>
          <a:xfrm>
            <a:off x="146439" y="311370"/>
            <a:ext cx="8896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Iskustvo u planiranju i izgradnji komunalne infrastrukture</a:t>
            </a:r>
            <a:endParaRPr lang="sl-SI" sz="2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F25AD47-44FB-032B-F05B-FCBBE8C24298}"/>
              </a:ext>
            </a:extLst>
          </p:cNvPr>
          <p:cNvSpPr txBox="1">
            <a:spLocks/>
          </p:cNvSpPr>
          <p:nvPr/>
        </p:nvSpPr>
        <p:spPr>
          <a:xfrm>
            <a:off x="447028" y="1463713"/>
            <a:ext cx="9855815" cy="280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0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55D5D1F-1327-CD20-9046-4A55E7C98A16}"/>
              </a:ext>
            </a:extLst>
          </p:cNvPr>
          <p:cNvSpPr txBox="1"/>
          <p:nvPr/>
        </p:nvSpPr>
        <p:spPr>
          <a:xfrm>
            <a:off x="6096000" y="1561503"/>
            <a:ext cx="551959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Europska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sredstva za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izgradnju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infrastrukture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nisu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. Sredstva so namenska s ciljem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smanjenja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razkoraka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stalnih DČ i članica u pristopu EU.</a:t>
            </a:r>
          </a:p>
          <a:p>
            <a:endParaRPr lang="sl-SI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Educirati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prave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ljude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prijavu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EU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natječaje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izvođenje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projekata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. Edukacija bi se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trebala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odvijati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već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pretpristupnom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razdoblju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na IPA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projektima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Iskustvo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je ključno.</a:t>
            </a:r>
          </a:p>
          <a:p>
            <a:endParaRPr lang="sl-SI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Več sada 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planirajte investicije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izradite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projektnu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dokumentaciju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zalihu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sukladno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zahtjevima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„projekti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moraju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čekati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ladici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korištenje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čim se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raspišu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natječaji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9DA8DF7-5381-78DD-839B-2B69ADEF99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alphaModFix amt="20000"/>
          </a:blip>
          <a:srcRect r="15659" b="1595"/>
          <a:stretch/>
        </p:blipFill>
        <p:spPr>
          <a:xfrm>
            <a:off x="9134088" y="1012427"/>
            <a:ext cx="4155959" cy="579025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72573501-E797-AB26-A04D-4FBEB4ACD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5" y="1069621"/>
            <a:ext cx="5127180" cy="5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5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grafika, pisava, logotip, grafično oblikovanje&#10;&#10;Opis je samodejno ustvarjen">
            <a:extLst>
              <a:ext uri="{FF2B5EF4-FFF2-40B4-BE49-F238E27FC236}">
                <a16:creationId xmlns:a16="http://schemas.microsoft.com/office/drawing/2014/main" id="{AC9FDEB1-5C0F-949A-80C0-FA3CA03DB2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0" t="52425" r="29324" b="6685"/>
          <a:stretch/>
        </p:blipFill>
        <p:spPr>
          <a:xfrm>
            <a:off x="8384041" y="2359122"/>
            <a:ext cx="3444239" cy="3430367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E7B9392-6545-DF03-418B-F5931128A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15659"/>
          <a:stretch/>
        </p:blipFill>
        <p:spPr>
          <a:xfrm flipH="1">
            <a:off x="46892" y="1004572"/>
            <a:ext cx="4172505" cy="5853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76B6D-514F-1F44-BB3E-DE22B9AD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428"/>
          </a:xfrm>
          <a:solidFill>
            <a:srgbClr val="1C92D1"/>
          </a:solidFill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S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2D619-676E-6E41-830A-2739CE201DF5}"/>
              </a:ext>
            </a:extLst>
          </p:cNvPr>
          <p:cNvSpPr txBox="1"/>
          <p:nvPr/>
        </p:nvSpPr>
        <p:spPr>
          <a:xfrm>
            <a:off x="488594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4115D841-79E8-47AA-6767-EEDB7A501C1A}"/>
              </a:ext>
            </a:extLst>
          </p:cNvPr>
          <p:cNvSpPr txBox="1">
            <a:spLocks/>
          </p:cNvSpPr>
          <p:nvPr/>
        </p:nvSpPr>
        <p:spPr>
          <a:xfrm>
            <a:off x="363720" y="1469500"/>
            <a:ext cx="6442066" cy="5143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Slika 2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7ED92CF-B963-CAC4-0F47-5FD81FF3E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4704" y="-155319"/>
            <a:ext cx="2450404" cy="130784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A2E1FDA-AFDE-8F89-A2E5-F7BA934CC2D9}"/>
              </a:ext>
            </a:extLst>
          </p:cNvPr>
          <p:cNvSpPr txBox="1"/>
          <p:nvPr/>
        </p:nvSpPr>
        <p:spPr>
          <a:xfrm>
            <a:off x="537563" y="231719"/>
            <a:ext cx="8896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Iskustvo u planiranju i izgradnji komunalne infrastrukture</a:t>
            </a:r>
            <a:endParaRPr lang="sl-SI" sz="2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F25AD47-44FB-032B-F05B-FCBBE8C24298}"/>
              </a:ext>
            </a:extLst>
          </p:cNvPr>
          <p:cNvSpPr txBox="1">
            <a:spLocks/>
          </p:cNvSpPr>
          <p:nvPr/>
        </p:nvSpPr>
        <p:spPr>
          <a:xfrm>
            <a:off x="447028" y="1463713"/>
            <a:ext cx="9855815" cy="280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0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55D5D1F-1327-CD20-9046-4A55E7C98A16}"/>
              </a:ext>
            </a:extLst>
          </p:cNvPr>
          <p:cNvSpPr txBox="1"/>
          <p:nvPr/>
        </p:nvSpPr>
        <p:spPr>
          <a:xfrm>
            <a:off x="313841" y="1075044"/>
            <a:ext cx="1143113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Pažljivo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dimenzionirajte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: Predimenzionirani objekti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stvaraju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nepotrebne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troškove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i probleme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općinama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upraviteljima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Koncisije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privatnih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podužeča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su na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kratak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rok dobro rešenje, na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duže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vrijeme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veoma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skupe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stanovništvo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Upravitelji komunalne infrastrukture 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MORAJU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sudjelovati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već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u procesu izgradnje (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izvođači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, nadzor,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upoznavanje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operatera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objektima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, edukacija).</a:t>
            </a:r>
          </a:p>
          <a:p>
            <a:endParaRPr lang="sl-SI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Najjeftinija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rješenja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općenito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su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dugoročno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najskuplja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štedite na kvalitetnim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materijalima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Nadzor u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svim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fazama investicije 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(projektiranje,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troškovnik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, izbor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izvođača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iskustvom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, kvaliteta izvedenih </a:t>
            </a:r>
            <a:r>
              <a:rPr lang="sl-SI" sz="21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 ...).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C4A28047-D24C-CDB5-18DD-3399710C8259}"/>
              </a:ext>
            </a:extLst>
          </p:cNvPr>
          <p:cNvSpPr/>
          <p:nvPr/>
        </p:nvSpPr>
        <p:spPr>
          <a:xfrm>
            <a:off x="221" y="5913039"/>
            <a:ext cx="12191779" cy="970230"/>
          </a:xfrm>
          <a:prstGeom prst="rect">
            <a:avLst/>
          </a:prstGeom>
          <a:solidFill>
            <a:srgbClr val="1C9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3200" dirty="0">
              <a:solidFill>
                <a:srgbClr val="469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0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E2D619-676E-6E41-830A-2739CE201DF5}"/>
              </a:ext>
            </a:extLst>
          </p:cNvPr>
          <p:cNvSpPr txBox="1"/>
          <p:nvPr/>
        </p:nvSpPr>
        <p:spPr>
          <a:xfrm>
            <a:off x="488594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7" name="Slika 1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7D732F6D-59D5-E2EF-63A5-E8757EF9C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396" y="87328"/>
            <a:ext cx="2832829" cy="1511954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BAEA22A-576F-A123-03BE-05C514EF513B}"/>
              </a:ext>
            </a:extLst>
          </p:cNvPr>
          <p:cNvSpPr txBox="1">
            <a:spLocks/>
          </p:cNvSpPr>
          <p:nvPr/>
        </p:nvSpPr>
        <p:spPr>
          <a:xfrm>
            <a:off x="7496483" y="638032"/>
            <a:ext cx="6823315" cy="1012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20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000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20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sz="18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sz="18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SI" sz="20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Slika 41">
            <a:extLst>
              <a:ext uri="{FF2B5EF4-FFF2-40B4-BE49-F238E27FC236}">
                <a16:creationId xmlns:a16="http://schemas.microsoft.com/office/drawing/2014/main" id="{CFCBACB4-A9DB-AC71-A9A8-93F9779D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" y="88102"/>
            <a:ext cx="6035563" cy="6681795"/>
          </a:xfrm>
          <a:prstGeom prst="rect">
            <a:avLst/>
          </a:prstGeom>
        </p:spPr>
      </p:pic>
      <p:pic>
        <p:nvPicPr>
          <p:cNvPr id="6" name="Slika 5" descr="Slika, ki vsebuje besede besedilo, posnetek zaslona, pisava, operacijski sistem&#10;&#10;Opis je samodejno ustvarjen">
            <a:extLst>
              <a:ext uri="{FF2B5EF4-FFF2-40B4-BE49-F238E27FC236}">
                <a16:creationId xmlns:a16="http://schemas.microsoft.com/office/drawing/2014/main" id="{9B7C9C5A-4415-04F8-9785-E6D9FD259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0" b="27211"/>
          <a:stretch/>
        </p:blipFill>
        <p:spPr>
          <a:xfrm>
            <a:off x="6345704" y="2047009"/>
            <a:ext cx="5687109" cy="46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6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96FDB9AD-2898-B5D5-D6B1-D94A03E918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r="15659"/>
          <a:stretch/>
        </p:blipFill>
        <p:spPr>
          <a:xfrm flipH="1">
            <a:off x="-1" y="202824"/>
            <a:ext cx="4744016" cy="6655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E2D619-676E-6E41-830A-2739CE201DF5}"/>
              </a:ext>
            </a:extLst>
          </p:cNvPr>
          <p:cNvSpPr txBox="1"/>
          <p:nvPr/>
        </p:nvSpPr>
        <p:spPr>
          <a:xfrm>
            <a:off x="488594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2B2F8B8-C4EB-DD52-4664-4805EDAA3F16}"/>
              </a:ext>
            </a:extLst>
          </p:cNvPr>
          <p:cNvSpPr txBox="1"/>
          <p:nvPr/>
        </p:nvSpPr>
        <p:spPr>
          <a:xfrm>
            <a:off x="481659" y="1342815"/>
            <a:ext cx="2264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Direktiva o vodi za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piće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(DWD)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62750316-C3E7-56AC-FEBB-74C452777FCD}"/>
              </a:ext>
            </a:extLst>
          </p:cNvPr>
          <p:cNvSpPr txBox="1"/>
          <p:nvPr/>
        </p:nvSpPr>
        <p:spPr>
          <a:xfrm>
            <a:off x="455238" y="2733447"/>
            <a:ext cx="27816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Direktiva o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pročišćavanju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komunalnih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otpadnih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voda (UWWTD)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49FA9C67-ADAC-3172-4804-F2FF921D85FB}"/>
              </a:ext>
            </a:extLst>
          </p:cNvPr>
          <p:cNvSpPr txBox="1"/>
          <p:nvPr/>
        </p:nvSpPr>
        <p:spPr>
          <a:xfrm>
            <a:off x="455238" y="4891922"/>
            <a:ext cx="36145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Kritična infrastruktura, bitne usluge (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(CERD))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9C04CFB9-D35D-2946-9298-AACFFFD1341F}"/>
              </a:ext>
            </a:extLst>
          </p:cNvPr>
          <p:cNvSpPr txBox="1"/>
          <p:nvPr/>
        </p:nvSpPr>
        <p:spPr>
          <a:xfrm>
            <a:off x="4283392" y="1342815"/>
            <a:ext cx="32497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Kibernetička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sigurnost (Direktiva o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mjerama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visoku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zajedničku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razinu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kibernetičke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sigurnosti u Uniji (NIS2))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42F09780-86E0-D9BB-294B-108EF2C7C46B}"/>
              </a:ext>
            </a:extLst>
          </p:cNvPr>
          <p:cNvSpPr txBox="1"/>
          <p:nvPr/>
        </p:nvSpPr>
        <p:spPr>
          <a:xfrm>
            <a:off x="4283392" y="3726400"/>
            <a:ext cx="35266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Izvještavanje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održivosti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(CSRD),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(ESRS))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B6D4F0DD-2F92-EB58-579B-44431E9D6139}"/>
              </a:ext>
            </a:extLst>
          </p:cNvPr>
          <p:cNvSpPr txBox="1"/>
          <p:nvPr/>
        </p:nvSpPr>
        <p:spPr>
          <a:xfrm>
            <a:off x="8385004" y="1342815"/>
            <a:ext cx="330158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Prilagođavanje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klimatskim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promjenama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odpornost infrastrukture,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ugljični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otisak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energetska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neutralnost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(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Tehničke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smjernice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jačanje klimatske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otpornosti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infrastrukture u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periodu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2021-2027 (EC))</a:t>
            </a:r>
            <a:endParaRPr lang="en-SI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Slika 44" descr="Slika, ki vsebuje besede posnetek zaslona, grafika, oblikovanje&#10;&#10;Opis je samodejno ustvarjen">
            <a:extLst>
              <a:ext uri="{FF2B5EF4-FFF2-40B4-BE49-F238E27FC236}">
                <a16:creationId xmlns:a16="http://schemas.microsoft.com/office/drawing/2014/main" id="{79262816-8D8D-FA17-B116-974C738DC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8" t="28383" r="40190" b="26733"/>
          <a:stretch/>
        </p:blipFill>
        <p:spPr>
          <a:xfrm>
            <a:off x="3381922" y="5308667"/>
            <a:ext cx="387563" cy="1152915"/>
          </a:xfrm>
          <a:prstGeom prst="rect">
            <a:avLst/>
          </a:prstGeom>
        </p:spPr>
      </p:pic>
      <p:pic>
        <p:nvPicPr>
          <p:cNvPr id="55" name="Slika 54" descr="Slika, ki vsebuje besede simbol, grafika, logotip, pisava&#10;&#10;Opis je samodejno ustvarjen">
            <a:extLst>
              <a:ext uri="{FF2B5EF4-FFF2-40B4-BE49-F238E27FC236}">
                <a16:creationId xmlns:a16="http://schemas.microsoft.com/office/drawing/2014/main" id="{A07EB36B-8B9E-1908-7258-776F7058B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8" t="5385" r="28853" b="59418"/>
          <a:stretch/>
        </p:blipFill>
        <p:spPr>
          <a:xfrm>
            <a:off x="6767419" y="2588569"/>
            <a:ext cx="888025" cy="971010"/>
          </a:xfrm>
          <a:prstGeom prst="rect">
            <a:avLst/>
          </a:prstGeom>
        </p:spPr>
      </p:pic>
      <p:pic>
        <p:nvPicPr>
          <p:cNvPr id="57" name="Slika 56" descr="Slika, ki vsebuje besede simbol, grafika, logotip, pisava&#10;&#10;Opis je samodejno ustvarjen">
            <a:extLst>
              <a:ext uri="{FF2B5EF4-FFF2-40B4-BE49-F238E27FC236}">
                <a16:creationId xmlns:a16="http://schemas.microsoft.com/office/drawing/2014/main" id="{D1B4746F-488F-0E10-4167-50762E789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7" t="54456" r="29310" b="10708"/>
          <a:stretch/>
        </p:blipFill>
        <p:spPr>
          <a:xfrm>
            <a:off x="7211432" y="5558907"/>
            <a:ext cx="947222" cy="1153186"/>
          </a:xfrm>
          <a:prstGeom prst="rect">
            <a:avLst/>
          </a:prstGeom>
        </p:spPr>
      </p:pic>
      <p:pic>
        <p:nvPicPr>
          <p:cNvPr id="61" name="Slika 60" descr="Slika, ki vsebuje besede grafika, sličica, simbol, grafično oblikovanje&#10;&#10;Opis je samodejno ustvarjen">
            <a:extLst>
              <a:ext uri="{FF2B5EF4-FFF2-40B4-BE49-F238E27FC236}">
                <a16:creationId xmlns:a16="http://schemas.microsoft.com/office/drawing/2014/main" id="{08F3A334-2E1C-4C3C-3934-1C297F0A3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t="31528" r="26126" b="31682"/>
          <a:stretch/>
        </p:blipFill>
        <p:spPr>
          <a:xfrm>
            <a:off x="10717488" y="4732074"/>
            <a:ext cx="1082155" cy="1153186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42A24166-A519-C03C-6FC4-E26BCD04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428"/>
          </a:xfrm>
          <a:solidFill>
            <a:srgbClr val="1C92D1"/>
          </a:solidFill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S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88BEF912-6A99-A4D5-D0E7-5AB210FB47EA}"/>
              </a:ext>
            </a:extLst>
          </p:cNvPr>
          <p:cNvSpPr txBox="1"/>
          <p:nvPr/>
        </p:nvSpPr>
        <p:spPr>
          <a:xfrm>
            <a:off x="429243" y="258902"/>
            <a:ext cx="488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Opšte</a:t>
            </a:r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činjenice</a:t>
            </a:r>
            <a:endParaRPr lang="sl-SI" sz="3200" dirty="0">
              <a:solidFill>
                <a:schemeClr val="bg1"/>
              </a:solidFill>
            </a:endParaRPr>
          </a:p>
        </p:txBody>
      </p:sp>
      <p:pic>
        <p:nvPicPr>
          <p:cNvPr id="1024" name="Slika 102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339A08C-5B97-6853-9CEF-4AE50E191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4704" y="-155319"/>
            <a:ext cx="2450404" cy="1307844"/>
          </a:xfrm>
          <a:prstGeom prst="rect">
            <a:avLst/>
          </a:prstGeom>
        </p:spPr>
      </p:pic>
      <p:pic>
        <p:nvPicPr>
          <p:cNvPr id="6" name="Slika 5" descr="Slika, ki vsebuje besede grafika, sličica, grafično oblikovanje, simbol&#10;&#10;Opis je samodejno ustvarjen">
            <a:extLst>
              <a:ext uri="{FF2B5EF4-FFF2-40B4-BE49-F238E27FC236}">
                <a16:creationId xmlns:a16="http://schemas.microsoft.com/office/drawing/2014/main" id="{C5751428-4C96-98B3-EB72-7AE32FB67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1136" r="63891" b="5340"/>
          <a:stretch/>
        </p:blipFill>
        <p:spPr>
          <a:xfrm>
            <a:off x="2301628" y="1299829"/>
            <a:ext cx="808807" cy="1300993"/>
          </a:xfrm>
          <a:prstGeom prst="rect">
            <a:avLst/>
          </a:prstGeom>
        </p:spPr>
      </p:pic>
      <p:pic>
        <p:nvPicPr>
          <p:cNvPr id="2" name="Slika 1" descr="Slika, ki vsebuje besede grafika, sličica, grafično oblikovanje, simbol&#10;&#10;Opis je samodejno ustvarjen">
            <a:extLst>
              <a:ext uri="{FF2B5EF4-FFF2-40B4-BE49-F238E27FC236}">
                <a16:creationId xmlns:a16="http://schemas.microsoft.com/office/drawing/2014/main" id="{FC15B271-8ECC-5FE6-A681-2CB6C95DD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51885" b="58441"/>
          <a:stretch/>
        </p:blipFill>
        <p:spPr>
          <a:xfrm>
            <a:off x="2553690" y="3201975"/>
            <a:ext cx="1168608" cy="11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7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CA813F-0154-5A35-732A-1FBB28983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20000"/>
          </a:blip>
          <a:srcRect r="15659" b="1595"/>
          <a:stretch/>
        </p:blipFill>
        <p:spPr>
          <a:xfrm>
            <a:off x="8036041" y="1012428"/>
            <a:ext cx="4155959" cy="5790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76B6D-514F-1F44-BB3E-DE22B9AD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428"/>
          </a:xfrm>
          <a:solidFill>
            <a:srgbClr val="1C92D1"/>
          </a:solidFill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S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2D619-676E-6E41-830A-2739CE201DF5}"/>
              </a:ext>
            </a:extLst>
          </p:cNvPr>
          <p:cNvSpPr txBox="1"/>
          <p:nvPr/>
        </p:nvSpPr>
        <p:spPr>
          <a:xfrm>
            <a:off x="488594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27" name="Slika 2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7ED92CF-B963-CAC4-0F47-5FD81FF3E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704" y="-155319"/>
            <a:ext cx="2450404" cy="1307844"/>
          </a:xfrm>
          <a:prstGeom prst="rect">
            <a:avLst/>
          </a:prstGeom>
        </p:spPr>
      </p:pic>
      <p:sp>
        <p:nvSpPr>
          <p:cNvPr id="13" name="Subtitle 4">
            <a:extLst>
              <a:ext uri="{FF2B5EF4-FFF2-40B4-BE49-F238E27FC236}">
                <a16:creationId xmlns:a16="http://schemas.microsoft.com/office/drawing/2014/main" id="{6F25AD47-44FB-032B-F05B-FCBBE8C24298}"/>
              </a:ext>
            </a:extLst>
          </p:cNvPr>
          <p:cNvSpPr txBox="1">
            <a:spLocks/>
          </p:cNvSpPr>
          <p:nvPr/>
        </p:nvSpPr>
        <p:spPr>
          <a:xfrm>
            <a:off x="5797361" y="1832745"/>
            <a:ext cx="5267401" cy="280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Države članice EU (DČ)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osiguravaju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zdravu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čistu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vodu za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piće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DČ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osiguravaju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temelje na načelu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predostrožnosti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da ne dovode do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pogoršanja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postojeće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kvalitete vode za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piće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ili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povećanja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onečišćenja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vode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namijenjene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pripremu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vode za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piće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ED9989D-CAD7-6AAF-01F6-1A0E0D0ABEE3}"/>
              </a:ext>
            </a:extLst>
          </p:cNvPr>
          <p:cNvSpPr txBox="1"/>
          <p:nvPr/>
        </p:nvSpPr>
        <p:spPr>
          <a:xfrm>
            <a:off x="275013" y="232263"/>
            <a:ext cx="6094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Direktiva o vodi za piće (DWD)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D9CD0BF0-0E96-8AE2-FE9F-7A7A2194F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45" y="1029719"/>
            <a:ext cx="5267401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4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grafika, sličica, grafično oblikovanje, simbol&#10;&#10;Opis je samodejno ustvarjen">
            <a:extLst>
              <a:ext uri="{FF2B5EF4-FFF2-40B4-BE49-F238E27FC236}">
                <a16:creationId xmlns:a16="http://schemas.microsoft.com/office/drawing/2014/main" id="{0440B198-97EC-0DBB-2B2E-E6CE848B74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1136" r="63891" b="5340"/>
          <a:stretch/>
        </p:blipFill>
        <p:spPr>
          <a:xfrm>
            <a:off x="8437501" y="1159183"/>
            <a:ext cx="3390779" cy="5454182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E7B9392-6545-DF03-418B-F5931128A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15659"/>
          <a:stretch/>
        </p:blipFill>
        <p:spPr>
          <a:xfrm flipH="1">
            <a:off x="0" y="1004572"/>
            <a:ext cx="4172505" cy="5853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76B6D-514F-1F44-BB3E-DE22B9AD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428"/>
          </a:xfrm>
          <a:solidFill>
            <a:srgbClr val="1C92D1"/>
          </a:solidFill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S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2D619-676E-6E41-830A-2739CE201DF5}"/>
              </a:ext>
            </a:extLst>
          </p:cNvPr>
          <p:cNvSpPr txBox="1"/>
          <p:nvPr/>
        </p:nvSpPr>
        <p:spPr>
          <a:xfrm>
            <a:off x="488594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4115D841-79E8-47AA-6767-EEDB7A501C1A}"/>
              </a:ext>
            </a:extLst>
          </p:cNvPr>
          <p:cNvSpPr txBox="1">
            <a:spLocks/>
          </p:cNvSpPr>
          <p:nvPr/>
        </p:nvSpPr>
        <p:spPr>
          <a:xfrm>
            <a:off x="363720" y="1469500"/>
            <a:ext cx="6442066" cy="5143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Slika 2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7ED92CF-B963-CAC4-0F47-5FD81FF3E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4704" y="-155319"/>
            <a:ext cx="2450404" cy="130784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A2E1FDA-AFDE-8F89-A2E5-F7BA934CC2D9}"/>
              </a:ext>
            </a:extLst>
          </p:cNvPr>
          <p:cNvSpPr txBox="1"/>
          <p:nvPr/>
        </p:nvSpPr>
        <p:spPr>
          <a:xfrm>
            <a:off x="537564" y="231719"/>
            <a:ext cx="6094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Direktiva o vodi za piće (DWD)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F25AD47-44FB-032B-F05B-FCBBE8C24298}"/>
              </a:ext>
            </a:extLst>
          </p:cNvPr>
          <p:cNvSpPr txBox="1">
            <a:spLocks/>
          </p:cNvSpPr>
          <p:nvPr/>
        </p:nvSpPr>
        <p:spPr>
          <a:xfrm>
            <a:off x="537564" y="1733034"/>
            <a:ext cx="10788321" cy="280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Smanjenje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gubitaka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vode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DČ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osiguravaju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procjena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razine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gubitaka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vode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provodi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korištenjem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ILI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druge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odgovarajuće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metode (IJS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opskrbljuje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≥10 000 m3/dan ili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opslužuje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≥50 000 ljudi).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DČ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informiraju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Europsku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komisiju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(EK) o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rezultatima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procjene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12. 1. 2026.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12. 1. 2028 EK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donijeti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delegirani akt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kojim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postavlja prag za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pripremu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akcijskih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planova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smanjenje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gubitaka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vode na temelju ILI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druge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odgovarajuće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metode i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uzimajući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obzir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procjene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država članica i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prosječnu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razinu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gubitaka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vode u EU.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DČ u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stopa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gubitka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vode iznad praga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utvrđenog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delegiranom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aktu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dostavljaju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EK-u akcijski plan s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mjerama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smanjenje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stope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gubitka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vode u roku od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dvije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donošenja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1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delegiranog</a:t>
            </a:r>
            <a:r>
              <a:rPr lang="sl-SI" sz="21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akta (januar 2030)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1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id="{A9787804-B9A2-C0C6-E8B6-D9DFF15F0D8B}"/>
              </a:ext>
            </a:extLst>
          </p:cNvPr>
          <p:cNvSpPr/>
          <p:nvPr/>
        </p:nvSpPr>
        <p:spPr>
          <a:xfrm>
            <a:off x="537564" y="2436917"/>
            <a:ext cx="380246" cy="3511209"/>
          </a:xfrm>
          <a:prstGeom prst="downArrow">
            <a:avLst/>
          </a:prstGeom>
          <a:solidFill>
            <a:srgbClr val="1C92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73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8E7B9392-6545-DF03-418B-F5931128A9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r="15659"/>
          <a:stretch/>
        </p:blipFill>
        <p:spPr>
          <a:xfrm flipH="1">
            <a:off x="0" y="1004572"/>
            <a:ext cx="4172505" cy="5853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76B6D-514F-1F44-BB3E-DE22B9AD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428"/>
          </a:xfrm>
          <a:solidFill>
            <a:srgbClr val="1C92D1"/>
          </a:solidFill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S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2D619-676E-6E41-830A-2739CE201DF5}"/>
              </a:ext>
            </a:extLst>
          </p:cNvPr>
          <p:cNvSpPr txBox="1"/>
          <p:nvPr/>
        </p:nvSpPr>
        <p:spPr>
          <a:xfrm>
            <a:off x="488594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4115D841-79E8-47AA-6767-EEDB7A501C1A}"/>
              </a:ext>
            </a:extLst>
          </p:cNvPr>
          <p:cNvSpPr txBox="1">
            <a:spLocks/>
          </p:cNvSpPr>
          <p:nvPr/>
        </p:nvSpPr>
        <p:spPr>
          <a:xfrm>
            <a:off x="363720" y="1469500"/>
            <a:ext cx="6442066" cy="5143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Slika 2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7ED92CF-B963-CAC4-0F47-5FD81FF3E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704" y="-155319"/>
            <a:ext cx="2450404" cy="130784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A2E1FDA-AFDE-8F89-A2E5-F7BA934CC2D9}"/>
              </a:ext>
            </a:extLst>
          </p:cNvPr>
          <p:cNvSpPr txBox="1"/>
          <p:nvPr/>
        </p:nvSpPr>
        <p:spPr>
          <a:xfrm>
            <a:off x="537564" y="231719"/>
            <a:ext cx="6094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Direktiva o vodi za piće (DWD)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F25AD47-44FB-032B-F05B-FCBBE8C24298}"/>
              </a:ext>
            </a:extLst>
          </p:cNvPr>
          <p:cNvSpPr txBox="1">
            <a:spLocks/>
          </p:cNvSpPr>
          <p:nvPr/>
        </p:nvSpPr>
        <p:spPr>
          <a:xfrm>
            <a:off x="537564" y="1778637"/>
            <a:ext cx="10788321" cy="280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Države članice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osiguravaju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se koristi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temeljen na riziku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pokriva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cijeli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lanac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snabdevanja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područje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doprinosa,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crpljenje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priprema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skladištenje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distribucija vode do točke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usklađenosti</a:t>
            </a:r>
            <a:r>
              <a:rPr lang="sl-SI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Procjena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upravljanje rizikom u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područjima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doprinosa (čl. 8.) – prvi put do 12. 7. 2027,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razmacima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najmanje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Ocjena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rizika i upravljanje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njima za svaki sistem izvodi </a:t>
            </a:r>
            <a:r>
              <a:rPr lang="sl-SI" sz="20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IJS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(čl. 9.) – prvi put do 12. 1. 2029,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razmacima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najmanje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Ocjena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kućne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vodovodne instalacije (čl. 10.) - prvi put do 12. 1. 2029.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razmacima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najmanje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0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 descr="Slika, ki vsebuje besede grafika, sličica, grafično oblikovanje, simbol&#10;&#10;Opis je samodejno ustvarjen">
            <a:extLst>
              <a:ext uri="{FF2B5EF4-FFF2-40B4-BE49-F238E27FC236}">
                <a16:creationId xmlns:a16="http://schemas.microsoft.com/office/drawing/2014/main" id="{54E7BBC7-BF42-AE45-44FE-F98C4CD3D0B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1136" r="63891" b="5340"/>
          <a:stretch/>
        </p:blipFill>
        <p:spPr>
          <a:xfrm>
            <a:off x="8437501" y="1208123"/>
            <a:ext cx="3390779" cy="54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8E7B9392-6545-DF03-418B-F5931128A9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r="15659"/>
          <a:stretch/>
        </p:blipFill>
        <p:spPr>
          <a:xfrm flipH="1">
            <a:off x="46892" y="1004572"/>
            <a:ext cx="4172505" cy="5853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76B6D-514F-1F44-BB3E-DE22B9AD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428"/>
          </a:xfrm>
          <a:solidFill>
            <a:srgbClr val="1C92D1"/>
          </a:solidFill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S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2D619-676E-6E41-830A-2739CE201DF5}"/>
              </a:ext>
            </a:extLst>
          </p:cNvPr>
          <p:cNvSpPr txBox="1"/>
          <p:nvPr/>
        </p:nvSpPr>
        <p:spPr>
          <a:xfrm>
            <a:off x="488594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4115D841-79E8-47AA-6767-EEDB7A501C1A}"/>
              </a:ext>
            </a:extLst>
          </p:cNvPr>
          <p:cNvSpPr txBox="1">
            <a:spLocks/>
          </p:cNvSpPr>
          <p:nvPr/>
        </p:nvSpPr>
        <p:spPr>
          <a:xfrm>
            <a:off x="363720" y="1469500"/>
            <a:ext cx="6442066" cy="5143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Slika 2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7ED92CF-B963-CAC4-0F47-5FD81FF3E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704" y="-155319"/>
            <a:ext cx="2450404" cy="130784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A2E1FDA-AFDE-8F89-A2E5-F7BA934CC2D9}"/>
              </a:ext>
            </a:extLst>
          </p:cNvPr>
          <p:cNvSpPr txBox="1"/>
          <p:nvPr/>
        </p:nvSpPr>
        <p:spPr>
          <a:xfrm>
            <a:off x="537563" y="231719"/>
            <a:ext cx="8896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Direktiva o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pročišćavanju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gradskih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otpadnih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voda (UWWTD)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F25AD47-44FB-032B-F05B-FCBBE8C24298}"/>
              </a:ext>
            </a:extLst>
          </p:cNvPr>
          <p:cNvSpPr txBox="1">
            <a:spLocks/>
          </p:cNvSpPr>
          <p:nvPr/>
        </p:nvSpPr>
        <p:spPr>
          <a:xfrm>
            <a:off x="537563" y="1743526"/>
            <a:ext cx="5267401" cy="280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Uspostavljeni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kanalizacijski sistem 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aglomeracije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2000 ES (za aglomeracije od 1000 do 2000 ES rok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priključenja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31. 12. 2035). </a:t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Sekundarno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čišćenje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aglomeracije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2000 ES (za aglomeracije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 i 2000 ES do 31. 12. 2035).</a:t>
            </a:r>
            <a:endParaRPr lang="sl-SI" sz="24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145F193F-E047-F28F-1E42-70C16E60B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814" y="1029719"/>
            <a:ext cx="5267401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0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grafika, sličica, grafično oblikovanje, simbol&#10;&#10;Opis je samodejno ustvarjen">
            <a:extLst>
              <a:ext uri="{FF2B5EF4-FFF2-40B4-BE49-F238E27FC236}">
                <a16:creationId xmlns:a16="http://schemas.microsoft.com/office/drawing/2014/main" id="{125C11EC-8855-09FB-BA72-AE83A868A6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51885" b="58441"/>
          <a:stretch/>
        </p:blipFill>
        <p:spPr>
          <a:xfrm>
            <a:off x="8202662" y="2048892"/>
            <a:ext cx="3542310" cy="3528042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E7B9392-6545-DF03-418B-F5931128A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15659"/>
          <a:stretch/>
        </p:blipFill>
        <p:spPr>
          <a:xfrm flipH="1">
            <a:off x="46892" y="1004572"/>
            <a:ext cx="4172505" cy="5853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76B6D-514F-1F44-BB3E-DE22B9AD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428"/>
          </a:xfrm>
          <a:solidFill>
            <a:srgbClr val="1C92D1"/>
          </a:solidFill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S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2D619-676E-6E41-830A-2739CE201DF5}"/>
              </a:ext>
            </a:extLst>
          </p:cNvPr>
          <p:cNvSpPr txBox="1"/>
          <p:nvPr/>
        </p:nvSpPr>
        <p:spPr>
          <a:xfrm>
            <a:off x="488594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4115D841-79E8-47AA-6767-EEDB7A501C1A}"/>
              </a:ext>
            </a:extLst>
          </p:cNvPr>
          <p:cNvSpPr txBox="1">
            <a:spLocks/>
          </p:cNvSpPr>
          <p:nvPr/>
        </p:nvSpPr>
        <p:spPr>
          <a:xfrm>
            <a:off x="363720" y="1469500"/>
            <a:ext cx="6442066" cy="5143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Slika 2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7ED92CF-B963-CAC4-0F47-5FD81FF3E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4704" y="-155319"/>
            <a:ext cx="2450404" cy="130784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A2E1FDA-AFDE-8F89-A2E5-F7BA934CC2D9}"/>
              </a:ext>
            </a:extLst>
          </p:cNvPr>
          <p:cNvSpPr txBox="1"/>
          <p:nvPr/>
        </p:nvSpPr>
        <p:spPr>
          <a:xfrm>
            <a:off x="537563" y="231719"/>
            <a:ext cx="8896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Direktiva o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pročišćavanju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gradskih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otpadnih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voda (UWWTD)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F25AD47-44FB-032B-F05B-FCBBE8C24298}"/>
              </a:ext>
            </a:extLst>
          </p:cNvPr>
          <p:cNvSpPr txBox="1">
            <a:spLocks/>
          </p:cNvSpPr>
          <p:nvPr/>
        </p:nvSpPr>
        <p:spPr>
          <a:xfrm>
            <a:off x="447028" y="1463713"/>
            <a:ext cx="9855815" cy="280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Tercijarno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pročišćavanje</a:t>
            </a: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rokovi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odnose samo na komunalne  </a:t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uređaje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pročišćavanje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nisu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imali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tercijarni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tretman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dan  </a:t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stupanja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snagu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direktive):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Komunalni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uređaji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pročišćavanje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otpadnih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voda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veći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150.000 ES – 30 % do 31.12.2033, 70 % Do 31. 12. 2036 i 100% do 31. 12. 2039.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Aglomeracije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veće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10.000 ES u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osjetljivim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područjima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20 % do 31. 12. 2033, 40 % do 31. 12. 2036, 60 % do 31. 12. 2039. i 100 % do 31. 12. 2045.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Kvartarno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pročišćavanje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Komunalni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uređaji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pročišćavanje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otpadnih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voda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veći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150.000 ES – 20 % do 31. 12. 2033., 60 % do 31. 12. 2039 i 100 % do 31. 12. 2045.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Aglomeracije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veće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10.000 ES, u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područjima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rizikom od </a:t>
            </a:r>
            <a:r>
              <a:rPr lang="sl-S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mikropolutanata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10 % do 31. 12. 2033, 30 % do 31. 12. 2036, 60 % do 31. 12. 2039 i 100 % do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31. 12. 2045.</a:t>
            </a:r>
            <a:endParaRPr lang="sl-SI" sz="20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0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, ki vsebuje besede grafika, sličica, grafično oblikovanje, simbol&#10;&#10;Opis je samodejno ustvarjen">
            <a:extLst>
              <a:ext uri="{FF2B5EF4-FFF2-40B4-BE49-F238E27FC236}">
                <a16:creationId xmlns:a16="http://schemas.microsoft.com/office/drawing/2014/main" id="{B9A35F14-8FCC-5EF8-015B-77704B6C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51885" b="58441"/>
          <a:stretch/>
        </p:blipFill>
        <p:spPr>
          <a:xfrm>
            <a:off x="8202662" y="2048892"/>
            <a:ext cx="3542310" cy="3528042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E7B9392-6545-DF03-418B-F5931128A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15659"/>
          <a:stretch/>
        </p:blipFill>
        <p:spPr>
          <a:xfrm flipH="1">
            <a:off x="46892" y="1004572"/>
            <a:ext cx="4172505" cy="5853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76B6D-514F-1F44-BB3E-DE22B9AD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428"/>
          </a:xfrm>
          <a:solidFill>
            <a:srgbClr val="1C92D1"/>
          </a:solidFill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S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2D619-676E-6E41-830A-2739CE201DF5}"/>
              </a:ext>
            </a:extLst>
          </p:cNvPr>
          <p:cNvSpPr txBox="1"/>
          <p:nvPr/>
        </p:nvSpPr>
        <p:spPr>
          <a:xfrm>
            <a:off x="488594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4115D841-79E8-47AA-6767-EEDB7A501C1A}"/>
              </a:ext>
            </a:extLst>
          </p:cNvPr>
          <p:cNvSpPr txBox="1">
            <a:spLocks/>
          </p:cNvSpPr>
          <p:nvPr/>
        </p:nvSpPr>
        <p:spPr>
          <a:xfrm>
            <a:off x="363720" y="1469500"/>
            <a:ext cx="6442066" cy="5143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Slika 2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7ED92CF-B963-CAC4-0F47-5FD81FF3E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4704" y="-155319"/>
            <a:ext cx="2450404" cy="130784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A2E1FDA-AFDE-8F89-A2E5-F7BA934CC2D9}"/>
              </a:ext>
            </a:extLst>
          </p:cNvPr>
          <p:cNvSpPr txBox="1"/>
          <p:nvPr/>
        </p:nvSpPr>
        <p:spPr>
          <a:xfrm>
            <a:off x="399279" y="247995"/>
            <a:ext cx="8896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Direktiva o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pročišćavanju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gradskih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otpadnih</a:t>
            </a:r>
            <a:r>
              <a:rPr lang="sl-SI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voda (UWWTD)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F25AD47-44FB-032B-F05B-FCBBE8C24298}"/>
              </a:ext>
            </a:extLst>
          </p:cNvPr>
          <p:cNvSpPr txBox="1">
            <a:spLocks/>
          </p:cNvSpPr>
          <p:nvPr/>
        </p:nvSpPr>
        <p:spPr>
          <a:xfrm>
            <a:off x="363720" y="1281066"/>
            <a:ext cx="11621241" cy="280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Energetska </a:t>
            </a:r>
            <a:r>
              <a:rPr lang="sl-SI" sz="2400" b="1" dirty="0" err="1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neutralnost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DČ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osiguravaju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ukupna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godišnja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energija iz obnovljivih izvora proizvedena na licu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mjesta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ili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drugdje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ili u ime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vlasnika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ili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operatera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komunalnih postrojenja za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pročišćavanje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otpadnih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voda za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pročišćavanje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otpadnih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voda iznosi 10 000 PE i više,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obzira na to koristi li se energija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vlasnica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ili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operatera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svom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komunalnom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postrojenju za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pročišćavanje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otpadnih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voda ili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drugdje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nacionalnoj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razini ekvivalentno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najmanje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godišnje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potrošnje energije u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takvim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postrojenjima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sl-SI" sz="22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31. 12. 2030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40 %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godišnje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potrošnje energije u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takvim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postrojenjima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sl-SI" sz="22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31. 12. 2035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70 %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godišnje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potrošnje energije u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takvim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postrojenjima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sl-SI" sz="22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31. 12. 2040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2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godišnje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potrošnje energije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takvih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postrojenja do </a:t>
            </a:r>
            <a:r>
              <a:rPr lang="sl-SI" sz="2200" b="1" dirty="0">
                <a:solidFill>
                  <a:srgbClr val="1C9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31. 12. 2045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Proizvodnja energije iz obnovljivih izvora od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vlasnika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ili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operatera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komunalnog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uređaja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pročišćavanje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otpadnih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voda ne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smije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uključivati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​​</a:t>
            </a:r>
            <a:r>
              <a:rPr lang="sl-SI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kupnju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energije iz obnovljivih izvora.</a:t>
            </a:r>
            <a:endParaRPr lang="sl-SI" sz="22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5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A8764087-9DBA-00EF-AE14-FCD69773C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20000"/>
          </a:blip>
          <a:srcRect r="15659" b="1595"/>
          <a:stretch/>
        </p:blipFill>
        <p:spPr>
          <a:xfrm>
            <a:off x="8036041" y="1012428"/>
            <a:ext cx="4155959" cy="5790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76B6D-514F-1F44-BB3E-DE22B9AD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1669"/>
          </a:xfrm>
          <a:solidFill>
            <a:srgbClr val="1C92D1"/>
          </a:solidFill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S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2D619-676E-6E41-830A-2739CE201DF5}"/>
              </a:ext>
            </a:extLst>
          </p:cNvPr>
          <p:cNvSpPr txBox="1"/>
          <p:nvPr/>
        </p:nvSpPr>
        <p:spPr>
          <a:xfrm>
            <a:off x="488594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4115D841-79E8-47AA-6767-EEDB7A501C1A}"/>
              </a:ext>
            </a:extLst>
          </p:cNvPr>
          <p:cNvSpPr txBox="1">
            <a:spLocks/>
          </p:cNvSpPr>
          <p:nvPr/>
        </p:nvSpPr>
        <p:spPr>
          <a:xfrm>
            <a:off x="363720" y="1469500"/>
            <a:ext cx="6442066" cy="5143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Slika 2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7ED92CF-B963-CAC4-0F47-5FD81FF3E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704" y="-155319"/>
            <a:ext cx="2450404" cy="130784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A2E1FDA-AFDE-8F89-A2E5-F7BA934CC2D9}"/>
              </a:ext>
            </a:extLst>
          </p:cNvPr>
          <p:cNvSpPr txBox="1"/>
          <p:nvPr/>
        </p:nvSpPr>
        <p:spPr>
          <a:xfrm>
            <a:off x="537563" y="231719"/>
            <a:ext cx="8896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Okolinski ciljevi gospodarenja komunalnim otpadom</a:t>
            </a:r>
            <a:endParaRPr lang="sl-SI" sz="2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F25AD47-44FB-032B-F05B-FCBBE8C24298}"/>
              </a:ext>
            </a:extLst>
          </p:cNvPr>
          <p:cNvSpPr txBox="1">
            <a:spLocks/>
          </p:cNvSpPr>
          <p:nvPr/>
        </p:nvSpPr>
        <p:spPr>
          <a:xfrm>
            <a:off x="447028" y="1463713"/>
            <a:ext cx="9855815" cy="280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000" dirty="0">
              <a:solidFill>
                <a:srgbClr val="1C9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lika 14" descr="Slika, ki vsebuje besede besedilo, elektronika, posnetek zaslona, programska oprema&#10;&#10;Opis je samodejno ustvarjen">
            <a:extLst>
              <a:ext uri="{FF2B5EF4-FFF2-40B4-BE49-F238E27FC236}">
                <a16:creationId xmlns:a16="http://schemas.microsoft.com/office/drawing/2014/main" id="{2837A174-1B6C-DA03-117D-6C4205CDD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910"/>
          <a:stretch/>
        </p:blipFill>
        <p:spPr>
          <a:xfrm>
            <a:off x="619043" y="870757"/>
            <a:ext cx="8316727" cy="5931926"/>
          </a:xfrm>
          <a:prstGeom prst="rect">
            <a:avLst/>
          </a:prstGeom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3CC17A18-AEAF-4B9B-BCA5-C95C946BDD95}"/>
              </a:ext>
            </a:extLst>
          </p:cNvPr>
          <p:cNvSpPr txBox="1"/>
          <p:nvPr/>
        </p:nvSpPr>
        <p:spPr>
          <a:xfrm>
            <a:off x="9061829" y="5215555"/>
            <a:ext cx="29653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sl-SI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Provedba</a:t>
            </a:r>
            <a:r>
              <a:rPr lang="sl-SI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Okvirne direktive o </a:t>
            </a:r>
            <a:r>
              <a:rPr lang="sl-SI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otpadu</a:t>
            </a:r>
            <a:r>
              <a:rPr lang="sl-SI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(WFD), Direktive o </a:t>
            </a:r>
            <a:r>
              <a:rPr lang="sl-SI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plastici</a:t>
            </a:r>
            <a:r>
              <a:rPr lang="sl-SI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jednokratnu</a:t>
            </a:r>
            <a:r>
              <a:rPr lang="sl-SI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uporabu</a:t>
            </a:r>
            <a:r>
              <a:rPr lang="sl-SI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(PPWD) i Direktive o </a:t>
            </a:r>
            <a:r>
              <a:rPr lang="sl-SI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odlagalištima</a:t>
            </a:r>
            <a:r>
              <a:rPr lang="sl-SI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(LD)</a:t>
            </a:r>
          </a:p>
          <a:p>
            <a:endParaRPr lang="sl-SI" sz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sl-SI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Provedba</a:t>
            </a:r>
            <a:r>
              <a:rPr lang="sl-SI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Direktive o plastičnim </a:t>
            </a:r>
            <a:r>
              <a:rPr lang="sl-SI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proizvodima</a:t>
            </a:r>
            <a:r>
              <a:rPr lang="sl-SI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sl-SI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jednokratnu</a:t>
            </a:r>
            <a:r>
              <a:rPr lang="sl-SI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uporabu</a:t>
            </a:r>
            <a:r>
              <a:rPr lang="sl-SI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(SUP).</a:t>
            </a:r>
            <a:endParaRPr lang="sl-SI" sz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9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3cdf61-9bdb-4ab1-bf99-aabb6c694d24" xsi:nil="true"/>
    <lcf76f155ced4ddcb4097134ff3c332f xmlns="efafda49-60ef-4c8a-887c-199e25ebdf6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AC92EE3B1A9C439164D823C2A23F51" ma:contentTypeVersion="17" ma:contentTypeDescription="Ustvari nov dokument." ma:contentTypeScope="" ma:versionID="7e9687d8a9aab1113894602df1a5ec76">
  <xsd:schema xmlns:xsd="http://www.w3.org/2001/XMLSchema" xmlns:xs="http://www.w3.org/2001/XMLSchema" xmlns:p="http://schemas.microsoft.com/office/2006/metadata/properties" xmlns:ns2="efafda49-60ef-4c8a-887c-199e25ebdf69" xmlns:ns3="703cdf61-9bdb-4ab1-bf99-aabb6c694d24" targetNamespace="http://schemas.microsoft.com/office/2006/metadata/properties" ma:root="true" ma:fieldsID="ec817a897e9527986bacab695e14b8df" ns2:_="" ns3:_="">
    <xsd:import namespace="efafda49-60ef-4c8a-887c-199e25ebdf69"/>
    <xsd:import namespace="703cdf61-9bdb-4ab1-bf99-aabb6c694d2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fda49-60ef-4c8a-887c-199e25ebdf6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32991B-AED3-4252-9110-4A6D23942CBD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efafda49-60ef-4c8a-887c-199e25ebdf69"/>
    <ds:schemaRef ds:uri="http://schemas.microsoft.com/office/infopath/2007/PartnerControls"/>
    <ds:schemaRef ds:uri="703cdf61-9bdb-4ab1-bf99-aabb6c694d24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BE035D-BA2D-409D-BAC0-9F2666F0B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89D941-8416-49AD-860D-1A7830E90D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afda49-60ef-4c8a-887c-199e25ebdf69"/>
    <ds:schemaRef ds:uri="703cdf61-9bdb-4ab1-bf99-aabb6c694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7667</TotalTime>
  <Words>1405</Words>
  <Application>Microsoft Office PowerPoint</Application>
  <PresentationFormat>Širokozaslonsko</PresentationFormat>
  <Paragraphs>146</Paragraphs>
  <Slides>15</Slides>
  <Notes>15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Officeova tema</vt:lpstr>
      <vt:lpstr>Europske direktive, korištenje sredstava iz EU fondova i iskustva JKP Slovenije  XXIII. Skupština Udruženja preduzeća komunalne privrede u FBiH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Iztok Rozman</dc:creator>
  <cp:lastModifiedBy>Sebastijan Zupanc</cp:lastModifiedBy>
  <cp:revision>12</cp:revision>
  <dcterms:created xsi:type="dcterms:W3CDTF">2024-12-03T11:17:36Z</dcterms:created>
  <dcterms:modified xsi:type="dcterms:W3CDTF">2024-12-12T08:09:35Z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0x01010044AC92EE3B1A9C439164D823C2A23F51</vt:lpwstr>
  </property>
  <property fmtid="{D5CDD505-2E9C-101B-9397-08002B2CF9AE}" pid="3" name="MediaServiceImageTags">
    <vt:lpwstr/>
  </property>
</Properties>
</file>